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1"/>
  </p:sldMasterIdLst>
  <p:sldIdLst>
    <p:sldId id="256" r:id="rId2"/>
    <p:sldId id="291" r:id="rId3"/>
    <p:sldId id="288" r:id="rId4"/>
    <p:sldId id="264" r:id="rId5"/>
    <p:sldId id="296" r:id="rId6"/>
    <p:sldId id="265" r:id="rId7"/>
    <p:sldId id="267" r:id="rId8"/>
    <p:sldId id="268" r:id="rId9"/>
    <p:sldId id="269" r:id="rId10"/>
    <p:sldId id="270" r:id="rId11"/>
    <p:sldId id="295" r:id="rId12"/>
    <p:sldId id="260" r:id="rId13"/>
    <p:sldId id="294" r:id="rId14"/>
    <p:sldId id="281" r:id="rId15"/>
    <p:sldId id="300" r:id="rId16"/>
    <p:sldId id="301" r:id="rId17"/>
    <p:sldId id="302" r:id="rId18"/>
    <p:sldId id="299" r:id="rId19"/>
    <p:sldId id="303" r:id="rId20"/>
    <p:sldId id="304" r:id="rId21"/>
    <p:sldId id="306" r:id="rId22"/>
    <p:sldId id="261" r:id="rId23"/>
    <p:sldId id="292" r:id="rId24"/>
    <p:sldId id="307" r:id="rId25"/>
    <p:sldId id="298" r:id="rId26"/>
    <p:sldId id="262" r:id="rId27"/>
    <p:sldId id="258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72" autoAdjust="0"/>
    <p:restoredTop sz="94660"/>
  </p:normalViewPr>
  <p:slideViewPr>
    <p:cSldViewPr snapToGrid="0">
      <p:cViewPr varScale="1">
        <p:scale>
          <a:sx n="87" d="100"/>
          <a:sy n="87" d="100"/>
        </p:scale>
        <p:origin x="112" y="1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player.vimeo.com/video/722590629?app_id=122963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344EF-05AA-F75A-EB44-C431D9BA9A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" y="1803405"/>
            <a:ext cx="11944349" cy="1825096"/>
          </a:xfrm>
        </p:spPr>
        <p:txBody>
          <a:bodyPr>
            <a:normAutofit/>
          </a:bodyPr>
          <a:lstStyle/>
          <a:p>
            <a:r>
              <a:rPr lang="en-US" dirty="0"/>
              <a:t>The Future of AI-Enhanced Games</a:t>
            </a:r>
            <a:endParaRPr lang="en-S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D229A5-C182-109F-16FA-86F3DE1482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59788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6DB9B-C2D3-7700-5967-6F57A60F8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8C535-D17D-3CBB-366F-EC8907800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65376"/>
            <a:ext cx="6161227" cy="4353309"/>
          </a:xfrm>
        </p:spPr>
        <p:txBody>
          <a:bodyPr>
            <a:normAutofit fontScale="85000" lnSpcReduction="20000"/>
          </a:bodyPr>
          <a:lstStyle/>
          <a:p>
            <a:r>
              <a:rPr lang="en-SG" dirty="0"/>
              <a:t>Imperfect memory retrieval</a:t>
            </a:r>
          </a:p>
          <a:p>
            <a:r>
              <a:rPr lang="en-SG" dirty="0"/>
              <a:t>Mild hallucination (embellishment)</a:t>
            </a:r>
          </a:p>
          <a:p>
            <a:pPr lvl="1"/>
            <a:r>
              <a:rPr lang="en-US" dirty="0"/>
              <a:t>“he’s (Sam) going to make an announcement tomorrow”</a:t>
            </a:r>
            <a:endParaRPr lang="en-SG" dirty="0"/>
          </a:p>
          <a:p>
            <a:r>
              <a:rPr lang="en-SG" dirty="0"/>
              <a:t>Instruction tuning impacts behaviour</a:t>
            </a:r>
          </a:p>
          <a:p>
            <a:pPr lvl="1"/>
            <a:r>
              <a:rPr lang="en-SG" dirty="0"/>
              <a:t>Overly polite: “</a:t>
            </a:r>
            <a:r>
              <a:rPr lang="en-US" dirty="0"/>
              <a:t>It was good talking to you as always.</a:t>
            </a:r>
            <a:r>
              <a:rPr lang="en-SG" dirty="0"/>
              <a:t>” to husband</a:t>
            </a:r>
          </a:p>
          <a:p>
            <a:pPr lvl="1"/>
            <a:r>
              <a:rPr lang="en-SG" dirty="0"/>
              <a:t>Overly cooperative: Rarely refuse ideas even though agent is not interested</a:t>
            </a:r>
          </a:p>
          <a:p>
            <a:r>
              <a:rPr lang="en-SG" dirty="0"/>
              <a:t>Believability </a:t>
            </a:r>
            <a:r>
              <a:rPr lang="en-SG" u="sng" dirty="0"/>
              <a:t>decreases</a:t>
            </a:r>
            <a:r>
              <a:rPr lang="en-SG" dirty="0"/>
              <a:t> as knowledge expands </a:t>
            </a:r>
          </a:p>
          <a:p>
            <a:pPr lvl="1"/>
            <a:r>
              <a:rPr lang="en-SG" dirty="0"/>
              <a:t>(</a:t>
            </a:r>
            <a:r>
              <a:rPr lang="en-SG" dirty="0" err="1"/>
              <a:t>eg</a:t>
            </a:r>
            <a:r>
              <a:rPr lang="en-SG" dirty="0"/>
              <a:t> upon discovering a nearby bar, agents tend to go there for lunch)</a:t>
            </a:r>
          </a:p>
          <a:p>
            <a:r>
              <a:rPr lang="en-SG" dirty="0"/>
              <a:t>Social norms not well grasped </a:t>
            </a:r>
          </a:p>
          <a:p>
            <a:pPr lvl="1"/>
            <a:r>
              <a:rPr lang="en-SG" dirty="0"/>
              <a:t>(</a:t>
            </a:r>
            <a:r>
              <a:rPr lang="en-SG" dirty="0" err="1"/>
              <a:t>eg</a:t>
            </a:r>
            <a:r>
              <a:rPr lang="en-SG" dirty="0"/>
              <a:t> visiting a shop after closing hours)</a:t>
            </a:r>
          </a:p>
          <a:p>
            <a:r>
              <a:rPr lang="en-SG" dirty="0"/>
              <a:t>Costs thousands in credits (GPT3.5, 25 agents over 2 days)</a:t>
            </a:r>
          </a:p>
        </p:txBody>
      </p:sp>
      <p:pic>
        <p:nvPicPr>
          <p:cNvPr id="5" name="Picture 4" descr="A cartoon character in front of a store&#10;&#10;Description automatically generated">
            <a:extLst>
              <a:ext uri="{FF2B5EF4-FFF2-40B4-BE49-F238E27FC236}">
                <a16:creationId xmlns:a16="http://schemas.microsoft.com/office/drawing/2014/main" id="{F949907F-2647-B8F7-0BB8-C8A8A4196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264" y="1806322"/>
            <a:ext cx="4800599" cy="48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28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3A12F-6C53-F247-ADC0-2A5335415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850" y="764373"/>
            <a:ext cx="9296400" cy="1293028"/>
          </a:xfrm>
        </p:spPr>
        <p:txBody>
          <a:bodyPr/>
          <a:lstStyle/>
          <a:p>
            <a:r>
              <a:rPr lang="en-US" dirty="0"/>
              <a:t>Enhancing the game experience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5127B-6563-A0EB-867F-736FCD89B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641599"/>
            <a:ext cx="5505450" cy="3577085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Varied NPC dialogue</a:t>
            </a:r>
          </a:p>
          <a:p>
            <a:r>
              <a:rPr lang="en-US" dirty="0"/>
              <a:t>Specify NPC personality</a:t>
            </a:r>
          </a:p>
          <a:p>
            <a:r>
              <a:rPr lang="en-US" dirty="0"/>
              <a:t>Evolving NPC personalities!</a:t>
            </a:r>
          </a:p>
          <a:p>
            <a:r>
              <a:rPr lang="en-US" dirty="0"/>
              <a:t>Storyline generation via simulation?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1C524-D861-EF08-7AE3-E67DF529B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344" y="2679986"/>
            <a:ext cx="5650435" cy="23672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1C2F05-ECDF-CD83-1DF0-FFF689CF1DFB}"/>
              </a:ext>
            </a:extLst>
          </p:cNvPr>
          <p:cNvSpPr txBox="1"/>
          <p:nvPr/>
        </p:nvSpPr>
        <p:spPr>
          <a:xfrm>
            <a:off x="3663950" y="6506803"/>
            <a:ext cx="86613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dirty="0"/>
              <a:t>https://arstechnica.com/information-technology/2023/04/surprising-things-happen-when-you-put-25-ai-agents-together-in-an-rpg-town/</a:t>
            </a:r>
          </a:p>
        </p:txBody>
      </p:sp>
    </p:spTree>
    <p:extLst>
      <p:ext uri="{BB962C8B-B14F-4D97-AF65-F5344CB8AC3E}">
        <p14:creationId xmlns:p14="http://schemas.microsoft.com/office/powerpoint/2010/main" val="3868338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C9CB6-3ACE-4B95-1DB5-EB2DBE483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0" y="2746791"/>
            <a:ext cx="12128602" cy="1430187"/>
          </a:xfrm>
        </p:spPr>
        <p:txBody>
          <a:bodyPr/>
          <a:lstStyle/>
          <a:p>
            <a:pPr algn="ctr"/>
            <a:r>
              <a:rPr lang="en-US" dirty="0"/>
              <a:t>How does it work?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BE7F3-5D8D-BCB6-216C-2C9522CCF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0" y="3774643"/>
            <a:ext cx="12128602" cy="244404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dirty="0"/>
              <a:t>(Quick rundown; Just appreciate the structure!)</a:t>
            </a:r>
            <a:endParaRPr lang="en-SG" sz="1600" dirty="0"/>
          </a:p>
        </p:txBody>
      </p:sp>
    </p:spTree>
    <p:extLst>
      <p:ext uri="{BB962C8B-B14F-4D97-AF65-F5344CB8AC3E}">
        <p14:creationId xmlns:p14="http://schemas.microsoft.com/office/powerpoint/2010/main" val="2207203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9D002-F287-A05B-3AC7-01C2784A3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9987"/>
            <a:ext cx="12122150" cy="1293028"/>
          </a:xfrm>
        </p:spPr>
        <p:txBody>
          <a:bodyPr/>
          <a:lstStyle/>
          <a:p>
            <a:r>
              <a:rPr lang="en-US" dirty="0"/>
              <a:t>Beyond direct calls to LLM</a:t>
            </a:r>
            <a:endParaRPr lang="en-SG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FC875AD-CFEF-99C2-57C0-5F20B5FA038B}"/>
              </a:ext>
            </a:extLst>
          </p:cNvPr>
          <p:cNvSpPr txBox="1">
            <a:spLocks/>
          </p:cNvSpPr>
          <p:nvPr/>
        </p:nvSpPr>
        <p:spPr>
          <a:xfrm>
            <a:off x="-6350" y="6610754"/>
            <a:ext cx="10820400" cy="274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SG" sz="1200" dirty="0" err="1">
                <a:latin typeface="Open Sans Medium"/>
                <a:ea typeface="Open Sans Medium"/>
                <a:cs typeface="Open Sans Medium"/>
                <a:sym typeface="Open Sans Medium"/>
              </a:rPr>
              <a:t>Sumers</a:t>
            </a:r>
            <a:r>
              <a:rPr lang="en-SG" sz="1200" dirty="0">
                <a:latin typeface="Open Sans Medium"/>
                <a:ea typeface="Open Sans Medium"/>
                <a:cs typeface="Open Sans Medium"/>
                <a:sym typeface="Open Sans Medium"/>
              </a:rPr>
              <a:t>, T., Yao, S., Narasimhan, K. and Griffiths, T.L., 2023. Cognitive architectures for language agents. </a:t>
            </a:r>
            <a:r>
              <a:rPr lang="en-SG" sz="1200" dirty="0" err="1">
                <a:latin typeface="Open Sans Medium"/>
                <a:ea typeface="Open Sans Medium"/>
                <a:cs typeface="Open Sans Medium"/>
                <a:sym typeface="Open Sans Medium"/>
              </a:rPr>
              <a:t>arXiv</a:t>
            </a:r>
            <a:r>
              <a:rPr lang="en-SG" sz="1200" dirty="0">
                <a:latin typeface="Open Sans Medium"/>
                <a:ea typeface="Open Sans Medium"/>
                <a:cs typeface="Open Sans Medium"/>
                <a:sym typeface="Open Sans Medium"/>
              </a:rPr>
              <a:t> preprint arXiv:2309.02427.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CD52C2-739D-67A3-BB55-383A70F73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11" y="1141463"/>
            <a:ext cx="8479511" cy="54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91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B30FE11-29F4-6B33-1807-4150D6A1B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66" y="2057401"/>
            <a:ext cx="5778690" cy="26019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4D0580-319D-F807-0BED-BC25A2076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367" y="65839"/>
            <a:ext cx="6027508" cy="671901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EA0459E-DE44-F8EC-E772-62C03A61D9A8}"/>
              </a:ext>
            </a:extLst>
          </p:cNvPr>
          <p:cNvSpPr/>
          <p:nvPr/>
        </p:nvSpPr>
        <p:spPr>
          <a:xfrm>
            <a:off x="6560287" y="1305459"/>
            <a:ext cx="2722702" cy="17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CAB8E0-056D-DE06-CE54-E1F6DA39FD5F}"/>
              </a:ext>
            </a:extLst>
          </p:cNvPr>
          <p:cNvSpPr/>
          <p:nvPr/>
        </p:nvSpPr>
        <p:spPr>
          <a:xfrm>
            <a:off x="6560286" y="5642153"/>
            <a:ext cx="5107457" cy="3709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46E2CF-C621-20DD-56B2-2480FBF6E9C4}"/>
              </a:ext>
            </a:extLst>
          </p:cNvPr>
          <p:cNvSpPr txBox="1"/>
          <p:nvPr/>
        </p:nvSpPr>
        <p:spPr>
          <a:xfrm>
            <a:off x="154866" y="4841224"/>
            <a:ext cx="57786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observation: GPT score (1-10) importance</a:t>
            </a:r>
          </a:p>
          <a:p>
            <a:endParaRPr lang="en-US" dirty="0"/>
          </a:p>
          <a:p>
            <a:r>
              <a:rPr lang="en-US" i="1" dirty="0"/>
              <a:t>1: Brushing teeth</a:t>
            </a:r>
          </a:p>
          <a:p>
            <a:endParaRPr lang="en-US" i="1" dirty="0"/>
          </a:p>
          <a:p>
            <a:r>
              <a:rPr lang="en-US" i="1" dirty="0"/>
              <a:t>10: break up</a:t>
            </a:r>
            <a:endParaRPr lang="en-SG" i="1" dirty="0"/>
          </a:p>
        </p:txBody>
      </p:sp>
    </p:spTree>
    <p:extLst>
      <p:ext uri="{BB962C8B-B14F-4D97-AF65-F5344CB8AC3E}">
        <p14:creationId xmlns:p14="http://schemas.microsoft.com/office/powerpoint/2010/main" val="3472080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D85DF-EFA6-7B48-C9B7-264A5CDFC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memories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C233B-A730-E219-5B15-B0B0D29F9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1DCE35-9330-F9F6-44C4-FF5158E47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56" y="2637846"/>
            <a:ext cx="10244955" cy="39067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27BB7F-4E08-E1D3-07A3-70E7CCD3DA7A}"/>
              </a:ext>
            </a:extLst>
          </p:cNvPr>
          <p:cNvSpPr/>
          <p:nvPr/>
        </p:nvSpPr>
        <p:spPr>
          <a:xfrm>
            <a:off x="3144087" y="3833165"/>
            <a:ext cx="6387619" cy="12633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92840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CA427-BB68-77C2-D140-EB8383E04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7558D-94CE-98D1-4094-622642485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0F88DC-9B32-8314-35B6-2355B4332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298"/>
            <a:ext cx="12192000" cy="65204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D047BA-A792-DA03-B02A-8300EBDD1137}"/>
              </a:ext>
            </a:extLst>
          </p:cNvPr>
          <p:cNvSpPr/>
          <p:nvPr/>
        </p:nvSpPr>
        <p:spPr>
          <a:xfrm>
            <a:off x="10577779" y="2275027"/>
            <a:ext cx="848563" cy="53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27D409-7694-D561-CEE5-DB3EE72678D2}"/>
              </a:ext>
            </a:extLst>
          </p:cNvPr>
          <p:cNvSpPr/>
          <p:nvPr/>
        </p:nvSpPr>
        <p:spPr>
          <a:xfrm>
            <a:off x="7043319" y="1324966"/>
            <a:ext cx="4462881" cy="86959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1A4295-3EEC-E1F7-93FA-95526CE21E69}"/>
              </a:ext>
            </a:extLst>
          </p:cNvPr>
          <p:cNvSpPr/>
          <p:nvPr/>
        </p:nvSpPr>
        <p:spPr>
          <a:xfrm>
            <a:off x="6817766" y="227298"/>
            <a:ext cx="4908499" cy="73830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8344F1-6476-AE27-16A1-4344B8B14B77}"/>
              </a:ext>
            </a:extLst>
          </p:cNvPr>
          <p:cNvSpPr txBox="1"/>
          <p:nvPr/>
        </p:nvSpPr>
        <p:spPr>
          <a:xfrm>
            <a:off x="5063337" y="311174"/>
            <a:ext cx="2138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Compaare</a:t>
            </a:r>
            <a:r>
              <a:rPr lang="en-US" b="1" dirty="0">
                <a:solidFill>
                  <a:schemeClr val="accent2"/>
                </a:solidFill>
              </a:rPr>
              <a:t> qn with memories via vectors for relevance score</a:t>
            </a:r>
            <a:endParaRPr lang="en-SG" b="1" dirty="0">
              <a:solidFill>
                <a:schemeClr val="accent2"/>
              </a:solidFill>
            </a:endParaRPr>
          </a:p>
        </p:txBody>
      </p:sp>
      <p:sp>
        <p:nvSpPr>
          <p:cNvPr id="10" name="Arrow: Up-Down 9">
            <a:extLst>
              <a:ext uri="{FF2B5EF4-FFF2-40B4-BE49-F238E27FC236}">
                <a16:creationId xmlns:a16="http://schemas.microsoft.com/office/drawing/2014/main" id="{7BF210F2-2706-557A-7467-8A20C86B5DFB}"/>
              </a:ext>
            </a:extLst>
          </p:cNvPr>
          <p:cNvSpPr/>
          <p:nvPr/>
        </p:nvSpPr>
        <p:spPr>
          <a:xfrm>
            <a:off x="9041587" y="1002183"/>
            <a:ext cx="140207" cy="293523"/>
          </a:xfrm>
          <a:prstGeom prst="up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9056B6E6-5273-7FB2-5567-8BC60378B58D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7819949" y="-175871"/>
            <a:ext cx="1051559" cy="4426306"/>
          </a:xfrm>
          <a:prstGeom prst="curved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232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C674C3B3-5D8D-63DB-A1BD-B778EA4D5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92" y="2673873"/>
            <a:ext cx="10414123" cy="41565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FD85DF-EFA6-7B48-C9B7-264A5CDF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486396"/>
            <a:ext cx="8610600" cy="1293028"/>
          </a:xfrm>
        </p:spPr>
        <p:txBody>
          <a:bodyPr/>
          <a:lstStyle/>
          <a:p>
            <a:r>
              <a:rPr lang="en-US" dirty="0"/>
              <a:t>Reflecting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C233B-A730-E219-5B15-B0B0D29F9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84986"/>
            <a:ext cx="10820400" cy="44930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Triggered when many ‘important’ events accumulated!</a:t>
            </a:r>
            <a:endParaRPr lang="en-SG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73B62F7-7FA0-4BCF-AB6D-F631F661DDDD}"/>
              </a:ext>
            </a:extLst>
          </p:cNvPr>
          <p:cNvCxnSpPr>
            <a:cxnSpLocks/>
          </p:cNvCxnSpPr>
          <p:nvPr/>
        </p:nvCxnSpPr>
        <p:spPr>
          <a:xfrm>
            <a:off x="2816352" y="3653194"/>
            <a:ext cx="5720486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row: Curved Up 13">
            <a:extLst>
              <a:ext uri="{FF2B5EF4-FFF2-40B4-BE49-F238E27FC236}">
                <a16:creationId xmlns:a16="http://schemas.microsoft.com/office/drawing/2014/main" id="{EF599722-2902-A7AD-782D-1C21563ED8C8}"/>
              </a:ext>
            </a:extLst>
          </p:cNvPr>
          <p:cNvSpPr/>
          <p:nvPr/>
        </p:nvSpPr>
        <p:spPr>
          <a:xfrm flipH="1">
            <a:off x="1430883" y="4392773"/>
            <a:ext cx="7417842" cy="2212547"/>
          </a:xfrm>
          <a:prstGeom prst="curved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11B798-C3F1-9B70-CB4E-6446057139D0}"/>
              </a:ext>
            </a:extLst>
          </p:cNvPr>
          <p:cNvSpPr txBox="1"/>
          <p:nvPr/>
        </p:nvSpPr>
        <p:spPr>
          <a:xfrm>
            <a:off x="43890" y="1857220"/>
            <a:ext cx="2070201" cy="646331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2.</a:t>
            </a:r>
            <a:r>
              <a:rPr lang="en-US" dirty="0">
                <a:solidFill>
                  <a:schemeClr val="accent1"/>
                </a:solidFill>
              </a:rPr>
              <a:t> Ask GPT: Top 3 </a:t>
            </a:r>
            <a:r>
              <a:rPr lang="en-US" dirty="0" err="1">
                <a:solidFill>
                  <a:schemeClr val="accent1"/>
                </a:solidFill>
              </a:rPr>
              <a:t>qns</a:t>
            </a:r>
            <a:r>
              <a:rPr lang="en-US" dirty="0">
                <a:solidFill>
                  <a:schemeClr val="accent1"/>
                </a:solidFill>
              </a:rPr>
              <a:t> reflect on?</a:t>
            </a:r>
            <a:endParaRPr lang="en-SG" dirty="0">
              <a:solidFill>
                <a:schemeClr val="accent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6F4CA0-685F-22AC-3F03-0D4512526501}"/>
              </a:ext>
            </a:extLst>
          </p:cNvPr>
          <p:cNvCxnSpPr>
            <a:cxnSpLocks/>
          </p:cNvCxnSpPr>
          <p:nvPr/>
        </p:nvCxnSpPr>
        <p:spPr>
          <a:xfrm flipV="1">
            <a:off x="570583" y="2431510"/>
            <a:ext cx="0" cy="1476708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3EF8431-6EF7-4A9D-5DE4-5C49E1D8EFE0}"/>
              </a:ext>
            </a:extLst>
          </p:cNvPr>
          <p:cNvSpPr txBox="1"/>
          <p:nvPr/>
        </p:nvSpPr>
        <p:spPr>
          <a:xfrm>
            <a:off x="628803" y="2875785"/>
            <a:ext cx="2026309" cy="646331"/>
          </a:xfrm>
          <a:prstGeom prst="rect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1.</a:t>
            </a:r>
            <a:r>
              <a:rPr lang="en-US" dirty="0">
                <a:solidFill>
                  <a:srgbClr val="002060"/>
                </a:solidFill>
              </a:rPr>
              <a:t> Pull 100 most recent records</a:t>
            </a:r>
            <a:endParaRPr lang="en-SG" dirty="0">
              <a:solidFill>
                <a:srgbClr val="00206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C9C4618-D9BD-8F97-ADAF-32135BD975C2}"/>
              </a:ext>
            </a:extLst>
          </p:cNvPr>
          <p:cNvSpPr/>
          <p:nvPr/>
        </p:nvSpPr>
        <p:spPr>
          <a:xfrm>
            <a:off x="2794412" y="1865300"/>
            <a:ext cx="5596122" cy="111197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  <a:p>
            <a:r>
              <a:rPr lang="en-US" b="1" dirty="0"/>
              <a:t>3.</a:t>
            </a:r>
            <a:r>
              <a:rPr lang="en-US" dirty="0"/>
              <a:t> Use the 3 </a:t>
            </a:r>
            <a:r>
              <a:rPr lang="en-US" dirty="0" err="1"/>
              <a:t>qns</a:t>
            </a:r>
            <a:r>
              <a:rPr lang="en-US" dirty="0"/>
              <a:t> to </a:t>
            </a:r>
            <a:r>
              <a:rPr lang="en-US" b="1" dirty="0"/>
              <a:t>retrieve </a:t>
            </a:r>
            <a:r>
              <a:rPr lang="en-US" dirty="0"/>
              <a:t>related memories</a:t>
            </a:r>
            <a:endParaRPr lang="en-US" b="1" dirty="0"/>
          </a:p>
          <a:p>
            <a:r>
              <a:rPr lang="en-US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Q1: What topic is Klaus passionate about?</a:t>
            </a:r>
          </a:p>
          <a:p>
            <a:r>
              <a:rPr lang="en-US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Q2: What is the relationship between…</a:t>
            </a:r>
          </a:p>
          <a:p>
            <a:r>
              <a:rPr lang="en-US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Q3: … </a:t>
            </a:r>
          </a:p>
          <a:p>
            <a:endParaRPr lang="en-SG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1D5B8E9-888E-174A-D6AE-2A3DE8DF8CA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114091" y="2180386"/>
            <a:ext cx="5413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C917190-C169-6805-4950-078D008AF958}"/>
              </a:ext>
            </a:extLst>
          </p:cNvPr>
          <p:cNvSpPr txBox="1"/>
          <p:nvPr/>
        </p:nvSpPr>
        <p:spPr>
          <a:xfrm>
            <a:off x="3941977" y="5245505"/>
            <a:ext cx="3258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4.</a:t>
            </a:r>
            <a:r>
              <a:rPr lang="en-US" dirty="0">
                <a:solidFill>
                  <a:srgbClr val="7030A0"/>
                </a:solidFill>
              </a:rPr>
              <a:t> Ask GPT to extract insights and cite </a:t>
            </a:r>
            <a:r>
              <a:rPr lang="en-US" b="1" dirty="0">
                <a:solidFill>
                  <a:srgbClr val="7030A0"/>
                </a:solidFill>
              </a:rPr>
              <a:t>evidence</a:t>
            </a:r>
            <a:r>
              <a:rPr lang="en-US" dirty="0">
                <a:solidFill>
                  <a:srgbClr val="7030A0"/>
                </a:solidFill>
              </a:rPr>
              <a:t>  </a:t>
            </a:r>
            <a:endParaRPr lang="en-SG" dirty="0">
              <a:solidFill>
                <a:srgbClr val="7030A0"/>
              </a:solidFill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AC9CB48D-200C-115E-6AB2-D874ECB87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009" y="2301773"/>
            <a:ext cx="3570139" cy="1157099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8C59D5DE-8C2B-DCC1-F7EA-05C4683A6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838" y="6099290"/>
            <a:ext cx="4312310" cy="665871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3F93FD0F-BDF7-8098-0068-6E6AE22BDA63}"/>
              </a:ext>
            </a:extLst>
          </p:cNvPr>
          <p:cNvSpPr txBox="1"/>
          <p:nvPr/>
        </p:nvSpPr>
        <p:spPr>
          <a:xfrm>
            <a:off x="90507" y="6041286"/>
            <a:ext cx="2725845" cy="73866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i="1" dirty="0">
                <a:solidFill>
                  <a:srgbClr val="7030A0"/>
                </a:solidFill>
              </a:rPr>
              <a:t>Klaus Mueller is dedicated to his research on gentrification (because of 1, 2, 8, 15).</a:t>
            </a:r>
            <a:endParaRPr lang="en-SG" sz="1400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27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9" grpId="0" animBg="1"/>
      <p:bldP spid="20" grpId="0" animBg="1"/>
      <p:bldP spid="29" grpId="0"/>
      <p:bldP spid="6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18C01-EA46-30B6-A51D-3EC1243B5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4974F-DC7B-8C67-A856-233AF5695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19F7D4-1691-23AB-3562-E1B7AD4BB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1" y="431596"/>
            <a:ext cx="12021409" cy="637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87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0ECDD-B0E0-E22C-545C-76A0015FA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Daily Planning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68549-B88E-B32F-49A1-256CA7E49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63C9B-4712-5212-718C-D19C1381D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10" y="1918031"/>
            <a:ext cx="12042540" cy="48924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022273-F5BB-BA96-ECC5-B88B9144C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3639" y="1809855"/>
            <a:ext cx="3584176" cy="2150112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C17BC4-FDA0-1CA4-0D09-FBD17F708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7439" y="5973289"/>
            <a:ext cx="4145280" cy="630101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6B9FF7-BB94-40C3-326B-DEA2A9AEF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41" y="693001"/>
            <a:ext cx="4702030" cy="17420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3D5691-1237-BB56-EEBB-7D0D2DB73706}"/>
              </a:ext>
            </a:extLst>
          </p:cNvPr>
          <p:cNvCxnSpPr>
            <a:cxnSpLocks/>
          </p:cNvCxnSpPr>
          <p:nvPr/>
        </p:nvCxnSpPr>
        <p:spPr>
          <a:xfrm>
            <a:off x="3006547" y="4808996"/>
            <a:ext cx="5720486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Curved Down 12">
            <a:extLst>
              <a:ext uri="{FF2B5EF4-FFF2-40B4-BE49-F238E27FC236}">
                <a16:creationId xmlns:a16="http://schemas.microsoft.com/office/drawing/2014/main" id="{C76077E8-FDD7-D4A3-A053-88221E0F1705}"/>
              </a:ext>
            </a:extLst>
          </p:cNvPr>
          <p:cNvSpPr/>
          <p:nvPr/>
        </p:nvSpPr>
        <p:spPr>
          <a:xfrm flipH="1">
            <a:off x="2512145" y="2704374"/>
            <a:ext cx="5991149" cy="1490005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FDCD93-00BF-C149-1D5D-5D3658D930A7}"/>
              </a:ext>
            </a:extLst>
          </p:cNvPr>
          <p:cNvSpPr txBox="1"/>
          <p:nvPr/>
        </p:nvSpPr>
        <p:spPr>
          <a:xfrm>
            <a:off x="14632" y="2433712"/>
            <a:ext cx="3789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+ finer planning </a:t>
            </a:r>
            <a:r>
              <a:rPr lang="en-US" dirty="0" err="1">
                <a:solidFill>
                  <a:schemeClr val="accent1"/>
                </a:solidFill>
              </a:rPr>
              <a:t>eg</a:t>
            </a:r>
            <a:r>
              <a:rPr lang="en-US" dirty="0">
                <a:solidFill>
                  <a:schemeClr val="accent1"/>
                </a:solidFill>
              </a:rPr>
              <a:t> 5 min chunks</a:t>
            </a:r>
            <a:endParaRPr lang="en-SG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2346EB-5163-417A-282B-5AA1BB8F87A9}"/>
              </a:ext>
            </a:extLst>
          </p:cNvPr>
          <p:cNvSpPr txBox="1"/>
          <p:nvPr/>
        </p:nvSpPr>
        <p:spPr>
          <a:xfrm>
            <a:off x="9889692" y="4014971"/>
            <a:ext cx="1726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“Knowledge”</a:t>
            </a:r>
            <a:endParaRPr lang="en-SG" dirty="0">
              <a:solidFill>
                <a:srgbClr val="00B05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F4AA2D-C54B-3AA8-6723-392E0EF3E83A}"/>
              </a:ext>
            </a:extLst>
          </p:cNvPr>
          <p:cNvSpPr txBox="1"/>
          <p:nvPr/>
        </p:nvSpPr>
        <p:spPr>
          <a:xfrm>
            <a:off x="5471770" y="6093627"/>
            <a:ext cx="2385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“Experience / POV”</a:t>
            </a:r>
            <a:endParaRPr lang="en-SG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EB70E-3C14-819A-65B2-7F1FCB024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573873"/>
            <a:ext cx="8610600" cy="1293028"/>
          </a:xfrm>
        </p:spPr>
        <p:txBody>
          <a:bodyPr/>
          <a:lstStyle/>
          <a:p>
            <a:r>
              <a:rPr lang="en-US" dirty="0"/>
              <a:t>Outline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07344-EDB5-5F30-BA22-9BE20BD97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2194560"/>
            <a:ext cx="4902200" cy="4024125"/>
          </a:xfrm>
        </p:spPr>
        <p:txBody>
          <a:bodyPr/>
          <a:lstStyle/>
          <a:p>
            <a:r>
              <a:rPr lang="en-US" dirty="0"/>
              <a:t>Demystifying Generative Agents: What is it and what can it do?</a:t>
            </a:r>
          </a:p>
          <a:p>
            <a:r>
              <a:rPr lang="en-US" dirty="0"/>
              <a:t>Gen Agents: How does it work?</a:t>
            </a:r>
          </a:p>
          <a:p>
            <a:r>
              <a:rPr lang="en-US" dirty="0"/>
              <a:t>Other Advancements in AI x Games</a:t>
            </a:r>
          </a:p>
          <a:p>
            <a:r>
              <a:rPr lang="en-US" dirty="0"/>
              <a:t>Get Involved + Q&amp;A + Resources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E5BACF-3DE1-6598-BCF1-495C865BF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986" y="1594030"/>
            <a:ext cx="6580137" cy="49972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5563F7-1EAA-A1A4-980E-11C7A78A7749}"/>
              </a:ext>
            </a:extLst>
          </p:cNvPr>
          <p:cNvSpPr txBox="1"/>
          <p:nvPr/>
        </p:nvSpPr>
        <p:spPr>
          <a:xfrm>
            <a:off x="298450" y="6572250"/>
            <a:ext cx="8754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/>
              <a:t>https://techcrunch.com/2023/04/10/researchers-populated-a-tiny-virtual-town-with-ai-and-it-was-very-wholesome/</a:t>
            </a:r>
          </a:p>
        </p:txBody>
      </p:sp>
    </p:spTree>
    <p:extLst>
      <p:ext uri="{BB962C8B-B14F-4D97-AF65-F5344CB8AC3E}">
        <p14:creationId xmlns:p14="http://schemas.microsoft.com/office/powerpoint/2010/main" val="2293040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74718-FE8E-00E2-72E9-FFC684E00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8573"/>
            <a:ext cx="8610600" cy="1293028"/>
          </a:xfrm>
        </p:spPr>
        <p:txBody>
          <a:bodyPr/>
          <a:lstStyle/>
          <a:p>
            <a:r>
              <a:rPr lang="en-US" dirty="0"/>
              <a:t>Planning + Reacting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09E0E-42EA-724E-C3CB-945C291D9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2D7A10-728C-D813-4FD9-B46655514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6" y="2385734"/>
            <a:ext cx="12103613" cy="27009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B69FCF-3A0B-D0C4-FC35-9C91F137D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4" y="138329"/>
            <a:ext cx="2887016" cy="30132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AEDD10-7D6C-9CD7-A427-C86DF1AD6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34" y="5183836"/>
            <a:ext cx="4775139" cy="1558724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32E5B3-ED17-000B-5555-26A2E153E5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553" y="5202886"/>
            <a:ext cx="7062477" cy="1516386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0967F3-35FE-B2B9-1D6A-0106E4E987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3870" y="1376868"/>
            <a:ext cx="9041159" cy="910095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5FFECA-7ACA-2B47-4DA7-AA06B57CF309}"/>
              </a:ext>
            </a:extLst>
          </p:cNvPr>
          <p:cNvSpPr txBox="1"/>
          <p:nvPr/>
        </p:nvSpPr>
        <p:spPr>
          <a:xfrm>
            <a:off x="1714262" y="3342718"/>
            <a:ext cx="3667364" cy="923330"/>
          </a:xfrm>
          <a:prstGeom prst="rect">
            <a:avLst/>
          </a:prstGeom>
          <a:solidFill>
            <a:schemeClr val="tx1"/>
          </a:solidFill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Change plan!</a:t>
            </a:r>
            <a:r>
              <a:rPr lang="en-US" dirty="0">
                <a:solidFill>
                  <a:schemeClr val="bg1"/>
                </a:solidFill>
              </a:rPr>
              <a:t> “John could consider asking Eddy about his music composition project.”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34302D-7A80-216B-4EE5-AAC028C90FEA}"/>
              </a:ext>
            </a:extLst>
          </p:cNvPr>
          <p:cNvSpPr txBox="1"/>
          <p:nvPr/>
        </p:nvSpPr>
        <p:spPr>
          <a:xfrm>
            <a:off x="219314" y="4394974"/>
            <a:ext cx="1418986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1.</a:t>
            </a:r>
            <a:endParaRPr lang="en-SG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96AC0F-7EAB-17ED-3A79-77FD53790F55}"/>
              </a:ext>
            </a:extLst>
          </p:cNvPr>
          <p:cNvSpPr txBox="1"/>
          <p:nvPr/>
        </p:nvSpPr>
        <p:spPr>
          <a:xfrm>
            <a:off x="7258050" y="4383553"/>
            <a:ext cx="2424724" cy="3693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2.</a:t>
            </a:r>
            <a:endParaRPr lang="en-SG" b="1" dirty="0">
              <a:solidFill>
                <a:srgbClr val="00B05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DC98E9-36EB-6BB6-2D2B-43A5CF7C7F12}"/>
              </a:ext>
            </a:extLst>
          </p:cNvPr>
          <p:cNvSpPr txBox="1"/>
          <p:nvPr/>
        </p:nvSpPr>
        <p:spPr>
          <a:xfrm>
            <a:off x="5514975" y="2573803"/>
            <a:ext cx="1095375" cy="36933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3.</a:t>
            </a:r>
            <a:endParaRPr lang="en-SG" b="1" dirty="0">
              <a:solidFill>
                <a:schemeClr val="accent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178BA1-2AA0-2368-F6C8-B4B848A400D2}"/>
              </a:ext>
            </a:extLst>
          </p:cNvPr>
          <p:cNvSpPr txBox="1"/>
          <p:nvPr/>
        </p:nvSpPr>
        <p:spPr>
          <a:xfrm>
            <a:off x="10563224" y="4393078"/>
            <a:ext cx="1005499" cy="36933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5.</a:t>
            </a:r>
            <a:endParaRPr lang="en-SG" b="1" dirty="0">
              <a:solidFill>
                <a:schemeClr val="accent3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585474-806B-8447-4A70-91990A4CBA9E}"/>
              </a:ext>
            </a:extLst>
          </p:cNvPr>
          <p:cNvSpPr txBox="1"/>
          <p:nvPr/>
        </p:nvSpPr>
        <p:spPr>
          <a:xfrm>
            <a:off x="2400299" y="4412128"/>
            <a:ext cx="2424724" cy="36716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4.</a:t>
            </a:r>
            <a:endParaRPr lang="en-SG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37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F0F6051-CB92-ED65-E814-DB35D20D5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57985"/>
            <a:ext cx="12191999" cy="2465222"/>
          </a:xfrm>
        </p:spPr>
        <p:txBody>
          <a:bodyPr/>
          <a:lstStyle/>
          <a:p>
            <a:pPr algn="ctr"/>
            <a:r>
              <a:rPr lang="en-US" dirty="0"/>
              <a:t>Other Advancements in AI x Games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20545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7D633-CC26-9210-9D31-D8CEEF666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25305"/>
            <a:ext cx="12191999" cy="1293028"/>
          </a:xfrm>
        </p:spPr>
        <p:txBody>
          <a:bodyPr/>
          <a:lstStyle/>
          <a:p>
            <a:r>
              <a:rPr lang="en-US" dirty="0"/>
              <a:t>Existing Knowledge + Build Skills for Bots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C9976-A0C8-D51E-BB63-1F85F60D8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4138" y="1887322"/>
            <a:ext cx="5262062" cy="4331363"/>
          </a:xfrm>
        </p:spPr>
        <p:txBody>
          <a:bodyPr/>
          <a:lstStyle/>
          <a:p>
            <a:r>
              <a:rPr lang="en-SG" dirty="0"/>
              <a:t>Write + reuse code</a:t>
            </a:r>
          </a:p>
          <a:p>
            <a:r>
              <a:rPr lang="en-SG" dirty="0"/>
              <a:t>Learn from external source!</a:t>
            </a:r>
          </a:p>
        </p:txBody>
      </p:sp>
      <p:sp>
        <p:nvSpPr>
          <p:cNvPr id="4" name="Google Shape;108;p19">
            <a:extLst>
              <a:ext uri="{FF2B5EF4-FFF2-40B4-BE49-F238E27FC236}">
                <a16:creationId xmlns:a16="http://schemas.microsoft.com/office/drawing/2014/main" id="{F57447D5-B4DD-1CB3-766D-CFD677D82DBD}"/>
              </a:ext>
            </a:extLst>
          </p:cNvPr>
          <p:cNvSpPr txBox="1"/>
          <p:nvPr/>
        </p:nvSpPr>
        <p:spPr>
          <a:xfrm>
            <a:off x="6495898" y="6135783"/>
            <a:ext cx="5632704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Wang, G., Xie, Y., Jiang, Y., Mandlekar, A., Xiao, C., Zhu, Y., Fan, L. and Anandkumar, A., 2023. Voyager: An open-ended embodied agent with large language models. arXiv preprint arXiv:2305.16291.</a:t>
            </a:r>
            <a:endParaRPr sz="1200" dirty="0">
              <a:solidFill>
                <a:schemeClr val="tx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1026" name="Picture 2" descr="Environments">
            <a:extLst>
              <a:ext uri="{FF2B5EF4-FFF2-40B4-BE49-F238E27FC236}">
                <a16:creationId xmlns:a16="http://schemas.microsoft.com/office/drawing/2014/main" id="{49CA5E61-97B2-32B8-4A94-606377E91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4" y="2845612"/>
            <a:ext cx="5866789" cy="330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08;p19">
            <a:extLst>
              <a:ext uri="{FF2B5EF4-FFF2-40B4-BE49-F238E27FC236}">
                <a16:creationId xmlns:a16="http://schemas.microsoft.com/office/drawing/2014/main" id="{BA1BB7CE-2E2D-648A-1642-5CF36CFD9BE4}"/>
              </a:ext>
            </a:extLst>
          </p:cNvPr>
          <p:cNvSpPr txBox="1"/>
          <p:nvPr/>
        </p:nvSpPr>
        <p:spPr>
          <a:xfrm>
            <a:off x="63398" y="6283757"/>
            <a:ext cx="6247176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 dirty="0">
                <a:solidFill>
                  <a:schemeClr val="tx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https://huggingface.co/learn/deep-rl-course/unit3/introduction</a:t>
            </a:r>
            <a:endParaRPr sz="1200" dirty="0">
              <a:solidFill>
                <a:schemeClr val="tx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FE96913-308F-BCB7-B041-334781C6173C}"/>
              </a:ext>
            </a:extLst>
          </p:cNvPr>
          <p:cNvSpPr txBox="1">
            <a:spLocks/>
          </p:cNvSpPr>
          <p:nvPr/>
        </p:nvSpPr>
        <p:spPr>
          <a:xfrm>
            <a:off x="181663" y="2011638"/>
            <a:ext cx="4198315" cy="4175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Previous: Learn from scratch</a:t>
            </a:r>
          </a:p>
        </p:txBody>
      </p:sp>
      <p:pic>
        <p:nvPicPr>
          <p:cNvPr id="7" name="Google Shape;109;p19">
            <a:extLst>
              <a:ext uri="{FF2B5EF4-FFF2-40B4-BE49-F238E27FC236}">
                <a16:creationId xmlns:a16="http://schemas.microsoft.com/office/drawing/2014/main" id="{DA867E23-163B-0F86-6190-38794A67292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1813" y="2757141"/>
            <a:ext cx="5866789" cy="33786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1241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46C49-DD60-B0D4-B7DD-B9AF1F1BC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Industry Interest?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CFFB1-8E39-F2FD-078D-EBB9E47C8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302C49-D6A0-53BE-315B-B1AA4E87F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4" y="2517913"/>
            <a:ext cx="6114193" cy="30044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A0B88B-46A5-6228-C316-5297FAFFF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0" y="2513494"/>
            <a:ext cx="5941352" cy="29956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E24A00D-CC6E-5323-9BA4-07C29827A8CF}"/>
              </a:ext>
            </a:extLst>
          </p:cNvPr>
          <p:cNvSpPr/>
          <p:nvPr/>
        </p:nvSpPr>
        <p:spPr>
          <a:xfrm>
            <a:off x="176602" y="4261970"/>
            <a:ext cx="310032" cy="124075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F47F9A-8AAD-76F2-D788-8507F3095B4F}"/>
              </a:ext>
            </a:extLst>
          </p:cNvPr>
          <p:cNvSpPr/>
          <p:nvPr/>
        </p:nvSpPr>
        <p:spPr>
          <a:xfrm>
            <a:off x="6239896" y="4261970"/>
            <a:ext cx="267735" cy="124075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130E57-A43E-0650-15C9-B48FBD91CF20}"/>
              </a:ext>
            </a:extLst>
          </p:cNvPr>
          <p:cNvSpPr/>
          <p:nvPr/>
        </p:nvSpPr>
        <p:spPr>
          <a:xfrm>
            <a:off x="2389345" y="4604943"/>
            <a:ext cx="2614346" cy="17112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50F5C0-9068-4511-8F62-00B0EB83640E}"/>
              </a:ext>
            </a:extLst>
          </p:cNvPr>
          <p:cNvSpPr/>
          <p:nvPr/>
        </p:nvSpPr>
        <p:spPr>
          <a:xfrm>
            <a:off x="8465068" y="4604943"/>
            <a:ext cx="2495958" cy="1711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8FB630-B339-885D-9CC2-B16E7D21BC93}"/>
              </a:ext>
            </a:extLst>
          </p:cNvPr>
          <p:cNvSpPr/>
          <p:nvPr/>
        </p:nvSpPr>
        <p:spPr>
          <a:xfrm>
            <a:off x="3873444" y="5164594"/>
            <a:ext cx="883005" cy="21192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5AFADD-026F-89FB-DF47-222EEE266C13}"/>
              </a:ext>
            </a:extLst>
          </p:cNvPr>
          <p:cNvSpPr/>
          <p:nvPr/>
        </p:nvSpPr>
        <p:spPr>
          <a:xfrm>
            <a:off x="10301716" y="5125349"/>
            <a:ext cx="906551" cy="25116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90201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E51BE-76B2-6E23-D0F7-15380D56F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Industry Interest 2</a:t>
            </a:r>
            <a:endParaRPr lang="en-SG" dirty="0"/>
          </a:p>
        </p:txBody>
      </p:sp>
      <p:pic>
        <p:nvPicPr>
          <p:cNvPr id="4" name="Online Media 3" title="Sizzle Reel 2022-06 External.mp4">
            <a:hlinkClick r:id="" action="ppaction://media"/>
            <a:extLst>
              <a:ext uri="{FF2B5EF4-FFF2-40B4-BE49-F238E27FC236}">
                <a16:creationId xmlns:a16="http://schemas.microsoft.com/office/drawing/2014/main" id="{DF8D24B1-3DD0-B3A9-30D4-03ED5A48BDA9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65376" y="1652185"/>
            <a:ext cx="8522208" cy="4800845"/>
          </a:xfrm>
          <a:prstGeom prst="rect">
            <a:avLst/>
          </a:prstGeom>
        </p:spPr>
      </p:pic>
      <p:sp>
        <p:nvSpPr>
          <p:cNvPr id="5" name="Google Shape;108;p19">
            <a:extLst>
              <a:ext uri="{FF2B5EF4-FFF2-40B4-BE49-F238E27FC236}">
                <a16:creationId xmlns:a16="http://schemas.microsoft.com/office/drawing/2014/main" id="{0D44C6ED-2C3E-2039-3FC8-4EAB033A750B}"/>
              </a:ext>
            </a:extLst>
          </p:cNvPr>
          <p:cNvSpPr txBox="1"/>
          <p:nvPr/>
        </p:nvSpPr>
        <p:spPr>
          <a:xfrm>
            <a:off x="63398" y="6473951"/>
            <a:ext cx="6247176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 dirty="0">
                <a:solidFill>
                  <a:schemeClr val="tx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https://www.ea.com/seed/news/seed-greatest-hits</a:t>
            </a:r>
            <a:endParaRPr sz="1200" dirty="0">
              <a:solidFill>
                <a:schemeClr val="tx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1771391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8113B-54B5-D3B7-E05B-27E1D195B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764373"/>
            <a:ext cx="9525000" cy="1293028"/>
          </a:xfrm>
        </p:spPr>
        <p:txBody>
          <a:bodyPr/>
          <a:lstStyle/>
          <a:p>
            <a:r>
              <a:rPr lang="en-US" dirty="0"/>
              <a:t>Enhancing the game experience 2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E2BDA-E91B-E1C8-568A-914BB5AA9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5357250"/>
            <a:ext cx="5780837" cy="129302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Game design / mechanics</a:t>
            </a:r>
          </a:p>
          <a:p>
            <a:r>
              <a:rPr lang="en-US" dirty="0"/>
              <a:t>Economic simulation + Game balance</a:t>
            </a:r>
            <a:endParaRPr lang="en-SG" dirty="0"/>
          </a:p>
        </p:txBody>
      </p:sp>
      <p:pic>
        <p:nvPicPr>
          <p:cNvPr id="5" name="Picture 4" descr="A hand holding a yellow pencil and writing on a notebook&#10;&#10;Description automatically generated">
            <a:extLst>
              <a:ext uri="{FF2B5EF4-FFF2-40B4-BE49-F238E27FC236}">
                <a16:creationId xmlns:a16="http://schemas.microsoft.com/office/drawing/2014/main" id="{94E66C3A-CD2A-4A84-FA4A-67AC6CAF4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106" y="1748333"/>
            <a:ext cx="3968652" cy="3968652"/>
          </a:xfrm>
          <a:prstGeom prst="rect">
            <a:avLst/>
          </a:prstGeom>
        </p:spPr>
      </p:pic>
      <p:pic>
        <p:nvPicPr>
          <p:cNvPr id="7" name="Picture 6" descr="A group of toys on a white background&#10;&#10;Description automatically generated">
            <a:extLst>
              <a:ext uri="{FF2B5EF4-FFF2-40B4-BE49-F238E27FC236}">
                <a16:creationId xmlns:a16="http://schemas.microsoft.com/office/drawing/2014/main" id="{8C654981-87B7-5F5F-A057-45B648FA7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41" y="1801368"/>
            <a:ext cx="3904488" cy="390448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8009656-D38F-E6C8-0253-2AE0FB373E1E}"/>
              </a:ext>
            </a:extLst>
          </p:cNvPr>
          <p:cNvSpPr txBox="1">
            <a:spLocks/>
          </p:cNvSpPr>
          <p:nvPr/>
        </p:nvSpPr>
        <p:spPr>
          <a:xfrm>
            <a:off x="6466637" y="5814558"/>
            <a:ext cx="5690615" cy="1061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Difficulty level tailored to user!</a:t>
            </a:r>
          </a:p>
          <a:p>
            <a:r>
              <a:rPr lang="en-US" dirty="0"/>
              <a:t>Adaptive game characters (strategy)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145412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FDEAA-5442-489C-06F6-0D6B2C8D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9BB1B-FCCF-6627-3E5B-C6CE113DE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28802"/>
            <a:ext cx="10820400" cy="4024125"/>
          </a:xfrm>
        </p:spPr>
        <p:txBody>
          <a:bodyPr/>
          <a:lstStyle/>
          <a:p>
            <a:r>
              <a:rPr lang="en-SG" dirty="0"/>
              <a:t>Believable personalities + game skill: Botted engagement/ item farming?</a:t>
            </a:r>
          </a:p>
          <a:p>
            <a:r>
              <a:rPr lang="en-SG" dirty="0"/>
              <a:t>Safeguards</a:t>
            </a:r>
          </a:p>
        </p:txBody>
      </p:sp>
      <p:pic>
        <p:nvPicPr>
          <p:cNvPr id="7" name="Picture 6" descr="A set of stickers of farm vehicles&#10;&#10;Description automatically generated">
            <a:extLst>
              <a:ext uri="{FF2B5EF4-FFF2-40B4-BE49-F238E27FC236}">
                <a16:creationId xmlns:a16="http://schemas.microsoft.com/office/drawing/2014/main" id="{A43BEA06-CC99-2AB7-1A6E-D336FDEB2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478" y="2706622"/>
            <a:ext cx="3917290" cy="3917290"/>
          </a:xfrm>
          <a:prstGeom prst="rect">
            <a:avLst/>
          </a:prstGeom>
        </p:spPr>
      </p:pic>
      <p:pic>
        <p:nvPicPr>
          <p:cNvPr id="9" name="Picture 8" descr="A row of striped pillars&#10;&#10;Description automatically generated">
            <a:extLst>
              <a:ext uri="{FF2B5EF4-FFF2-40B4-BE49-F238E27FC236}">
                <a16:creationId xmlns:a16="http://schemas.microsoft.com/office/drawing/2014/main" id="{EFC9E3AC-E26A-51DD-CDB2-5E3871299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232" y="2709063"/>
            <a:ext cx="4024126" cy="402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48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CA4EF-F86A-5E83-6889-EF24A20D1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552234"/>
            <a:ext cx="8610600" cy="1293028"/>
          </a:xfrm>
        </p:spPr>
        <p:txBody>
          <a:bodyPr/>
          <a:lstStyle/>
          <a:p>
            <a:r>
              <a:rPr lang="en-US" dirty="0"/>
              <a:t>Get Involved + Q&amp;A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FF1CB-E569-05CC-00C1-7B56785B2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99" y="1762963"/>
            <a:ext cx="5603442" cy="4526554"/>
          </a:xfrm>
        </p:spPr>
        <p:txBody>
          <a:bodyPr/>
          <a:lstStyle/>
          <a:p>
            <a:r>
              <a:rPr lang="en-US" dirty="0"/>
              <a:t>Light-touch AI / Data advisory for open-source web 3 projects</a:t>
            </a:r>
          </a:p>
          <a:p>
            <a:r>
              <a:rPr lang="en-US" dirty="0"/>
              <a:t>Details, extra AI x Game resources, slide downloads here: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BE519F-87D3-D4C2-7453-C813779DC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406" y="1881833"/>
            <a:ext cx="6116343" cy="42321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4CB399-CA9F-227B-5DE0-71F26B0EF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02" y="3302337"/>
            <a:ext cx="3505689" cy="34866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7A027F-2B82-1F7E-9083-2F55DE57A80E}"/>
              </a:ext>
            </a:extLst>
          </p:cNvPr>
          <p:cNvSpPr txBox="1"/>
          <p:nvPr/>
        </p:nvSpPr>
        <p:spPr>
          <a:xfrm>
            <a:off x="5907405" y="6174026"/>
            <a:ext cx="611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Previous hackathon: Network analytics (aka bubble charts?) for wash trading detection</a:t>
            </a:r>
          </a:p>
        </p:txBody>
      </p:sp>
    </p:spTree>
    <p:extLst>
      <p:ext uri="{BB962C8B-B14F-4D97-AF65-F5344CB8AC3E}">
        <p14:creationId xmlns:p14="http://schemas.microsoft.com/office/powerpoint/2010/main" val="1340446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AD993-00F0-34B2-A203-1798D0E00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13832"/>
            <a:ext cx="12192000" cy="2790908"/>
          </a:xfrm>
        </p:spPr>
        <p:txBody>
          <a:bodyPr/>
          <a:lstStyle/>
          <a:p>
            <a:pPr algn="ctr"/>
            <a:r>
              <a:rPr lang="en-US" dirty="0"/>
              <a:t>Generative Agents: Interactive Simulacra of Human Behavior</a:t>
            </a:r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B12A51-76BF-4623-FD09-AAACD6101CB4}"/>
              </a:ext>
            </a:extLst>
          </p:cNvPr>
          <p:cNvSpPr txBox="1"/>
          <p:nvPr/>
        </p:nvSpPr>
        <p:spPr>
          <a:xfrm>
            <a:off x="0" y="636899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Park, J.S., O'Brien, J., Cai, C.J., Morris, M.R., Liang, P. and Bernstein, M.S., 2023, October. Generative agents: Interactive simulacra of human behavior. In Proceedings of the 36th Annual ACM Symposium on User Interface Software and Technology (pp. 1-22).</a:t>
            </a:r>
            <a:endParaRPr lang="en-SG" sz="1200" dirty="0"/>
          </a:p>
        </p:txBody>
      </p:sp>
    </p:spTree>
    <p:extLst>
      <p:ext uri="{BB962C8B-B14F-4D97-AF65-F5344CB8AC3E}">
        <p14:creationId xmlns:p14="http://schemas.microsoft.com/office/powerpoint/2010/main" val="1095456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6DB9B-C2D3-7700-5967-6F57A60F8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8C535-D17D-3CBB-366F-EC8907800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78050"/>
            <a:ext cx="3017520" cy="4238238"/>
          </a:xfrm>
        </p:spPr>
        <p:txBody>
          <a:bodyPr/>
          <a:lstStyle/>
          <a:p>
            <a:r>
              <a:rPr lang="en-SG" dirty="0"/>
              <a:t>Characters in Sims-style 2D world, where humans can influence environment</a:t>
            </a:r>
          </a:p>
          <a:p>
            <a:r>
              <a:rPr lang="en-SG" dirty="0"/>
              <a:t>LM + Memory + Reflection + Planning</a:t>
            </a:r>
          </a:p>
        </p:txBody>
      </p:sp>
      <p:pic>
        <p:nvPicPr>
          <p:cNvPr id="1026" name="Picture 2" descr="Smallville">
            <a:extLst>
              <a:ext uri="{FF2B5EF4-FFF2-40B4-BE49-F238E27FC236}">
                <a16:creationId xmlns:a16="http://schemas.microsoft.com/office/drawing/2014/main" id="{8CD69C2E-6263-C1A1-533F-39C0AAA6C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520" y="1790332"/>
            <a:ext cx="8610600" cy="462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ED3D25-FBBE-F39C-E866-E1B037C34D8D}"/>
              </a:ext>
            </a:extLst>
          </p:cNvPr>
          <p:cNvSpPr txBox="1"/>
          <p:nvPr/>
        </p:nvSpPr>
        <p:spPr>
          <a:xfrm>
            <a:off x="1224836" y="6613891"/>
            <a:ext cx="10278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b="0" i="0" dirty="0">
                <a:effectLst/>
                <a:latin typeface="Arial" panose="020B0604020202020204" pitchFamily="34" charset="0"/>
              </a:rPr>
              <a:t>Park, J.S., O'Brien, J.C., Cai, C.J., Morris, M.R., Liang, P. and Bernstein, M.S., 2023. Generative agents: Interactive simulacra of human </a:t>
            </a:r>
            <a:r>
              <a:rPr lang="en-SG" sz="1000" b="0" i="0" dirty="0" err="1">
                <a:effectLst/>
                <a:latin typeface="Arial" panose="020B0604020202020204" pitchFamily="34" charset="0"/>
              </a:rPr>
              <a:t>behavior</a:t>
            </a:r>
            <a:r>
              <a:rPr lang="en-SG" sz="1000" b="0" i="0" dirty="0">
                <a:effectLst/>
                <a:latin typeface="Arial" panose="020B0604020202020204" pitchFamily="34" charset="0"/>
              </a:rPr>
              <a:t>. </a:t>
            </a:r>
            <a:r>
              <a:rPr lang="en-SG" sz="1000" b="0" i="1" dirty="0" err="1">
                <a:effectLst/>
                <a:latin typeface="Arial" panose="020B0604020202020204" pitchFamily="34" charset="0"/>
              </a:rPr>
              <a:t>arXiv</a:t>
            </a:r>
            <a:r>
              <a:rPr lang="en-SG" sz="1000" b="0" i="1" dirty="0">
                <a:effectLst/>
                <a:latin typeface="Arial" panose="020B0604020202020204" pitchFamily="34" charset="0"/>
              </a:rPr>
              <a:t> preprint arXiv:2304.03442</a:t>
            </a:r>
            <a:r>
              <a:rPr lang="en-SG" sz="1000" b="0" i="0" dirty="0">
                <a:effectLst/>
                <a:latin typeface="Arial" panose="020B0604020202020204" pitchFamily="34" charset="0"/>
              </a:rPr>
              <a:t>.</a:t>
            </a:r>
            <a:endParaRPr lang="en-SG" sz="1000" dirty="0"/>
          </a:p>
        </p:txBody>
      </p:sp>
    </p:spTree>
    <p:extLst>
      <p:ext uri="{BB962C8B-B14F-4D97-AF65-F5344CB8AC3E}">
        <p14:creationId xmlns:p14="http://schemas.microsoft.com/office/powerpoint/2010/main" val="389478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B6E51-596F-6FBB-B377-56E8210C3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3BA77-CE47-4D37-EE9E-2166FC297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EF22FB-1C68-BBDD-D450-245A90647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7466"/>
            <a:ext cx="12192000" cy="608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534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6DB9B-C2D3-7700-5967-6F57A60F8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Example of daily life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8C535-D17D-3CBB-366F-EC8907800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C5D66-5D16-B2CD-40D8-CA57835E8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657" y="1922328"/>
            <a:ext cx="10064508" cy="478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47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6DB9B-C2D3-7700-5967-6F57A60F8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" y="796123"/>
            <a:ext cx="5789113" cy="1600200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personalities more believable than humans!</a:t>
            </a:r>
            <a:endParaRPr lang="en-SG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8C535-D17D-3CBB-366F-EC8907800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561422"/>
            <a:ext cx="3977639" cy="4296578"/>
          </a:xfrm>
        </p:spPr>
        <p:txBody>
          <a:bodyPr>
            <a:normAutofit fontScale="92500" lnSpcReduction="10000"/>
          </a:bodyPr>
          <a:lstStyle/>
          <a:p>
            <a:r>
              <a:rPr lang="en-SG" sz="1600" dirty="0"/>
              <a:t>Evaluated via interview</a:t>
            </a:r>
          </a:p>
          <a:p>
            <a:endParaRPr lang="en-SG" sz="1600" dirty="0"/>
          </a:p>
          <a:p>
            <a:endParaRPr lang="en-SG" sz="1600" dirty="0"/>
          </a:p>
          <a:p>
            <a:endParaRPr lang="en-SG" sz="1600" dirty="0"/>
          </a:p>
          <a:p>
            <a:endParaRPr lang="en-SG" sz="1600" dirty="0"/>
          </a:p>
          <a:p>
            <a:endParaRPr lang="en-SG" sz="1600" dirty="0"/>
          </a:p>
          <a:p>
            <a:endParaRPr lang="en-SG" sz="1600" dirty="0"/>
          </a:p>
          <a:p>
            <a:endParaRPr lang="en-SG" sz="1600" dirty="0"/>
          </a:p>
          <a:p>
            <a:pPr marL="0" indent="0">
              <a:buNone/>
            </a:pPr>
            <a:endParaRPr lang="en-SG" sz="1600" dirty="0"/>
          </a:p>
          <a:p>
            <a:endParaRPr lang="en-SG" sz="1600" dirty="0"/>
          </a:p>
          <a:p>
            <a:endParaRPr lang="en-SG" sz="1600" dirty="0"/>
          </a:p>
          <a:p>
            <a:endParaRPr lang="en-SG" sz="1600" dirty="0"/>
          </a:p>
          <a:p>
            <a:r>
              <a:rPr lang="en-SG" sz="1600" dirty="0"/>
              <a:t>Evaluators rank believability of AI vs human authored responses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BFE0F2-7FD4-7E77-A63C-FCB747160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113" y="1222376"/>
            <a:ext cx="6272273" cy="5472558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0AE19E-4B96-F33C-2A2C-1D4D681876F9}"/>
              </a:ext>
            </a:extLst>
          </p:cNvPr>
          <p:cNvSpPr/>
          <p:nvPr/>
        </p:nvSpPr>
        <p:spPr>
          <a:xfrm>
            <a:off x="21945" y="2830982"/>
            <a:ext cx="2633472" cy="53401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What inspires you in life the most right now, and why?</a:t>
            </a:r>
            <a:endParaRPr lang="en-SG" sz="12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44199C9-8CEF-0662-DA89-F43DBEA16D51}"/>
              </a:ext>
            </a:extLst>
          </p:cNvPr>
          <p:cNvSpPr/>
          <p:nvPr/>
        </p:nvSpPr>
        <p:spPr>
          <a:xfrm>
            <a:off x="2641748" y="3364992"/>
            <a:ext cx="3078738" cy="1096685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/>
              <a:t>Right now, I’m particularly inspired by my current research projects and creative writing. I’m really interested in the intersection of local politics, medication development, and mathematical patterns in nature…</a:t>
            </a:r>
            <a:endParaRPr lang="en-SG" sz="12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711367A-B76E-F431-E08C-61E46198514C}"/>
              </a:ext>
            </a:extLst>
          </p:cNvPr>
          <p:cNvSpPr/>
          <p:nvPr/>
        </p:nvSpPr>
        <p:spPr>
          <a:xfrm>
            <a:off x="29260" y="4519572"/>
            <a:ext cx="2588362" cy="6230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You need to cook dinner but your refrigerator is empty. What would you do?</a:t>
            </a:r>
            <a:endParaRPr lang="en-SG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B2DBE14-6D69-2D0D-0C1B-2BA731E7BBB7}"/>
              </a:ext>
            </a:extLst>
          </p:cNvPr>
          <p:cNvSpPr/>
          <p:nvPr/>
        </p:nvSpPr>
        <p:spPr>
          <a:xfrm>
            <a:off x="2656989" y="5152966"/>
            <a:ext cx="3063497" cy="953481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/>
              <a:t>I would first try to clean up my kitchen, as the sink is filled with dirty dishes. Then, I would check to see if I have ingredients stored in my pantry that I could use to make dinner …</a:t>
            </a:r>
            <a:endParaRPr lang="en-SG" sz="1200" dirty="0"/>
          </a:p>
        </p:txBody>
      </p:sp>
    </p:spTree>
    <p:extLst>
      <p:ext uri="{BB962C8B-B14F-4D97-AF65-F5344CB8AC3E}">
        <p14:creationId xmlns:p14="http://schemas.microsoft.com/office/powerpoint/2010/main" val="759187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6DB9B-C2D3-7700-5967-6F57A60F8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599" y="377196"/>
            <a:ext cx="9254665" cy="1130156"/>
          </a:xfrm>
        </p:spPr>
        <p:txBody>
          <a:bodyPr>
            <a:normAutofit/>
          </a:bodyPr>
          <a:lstStyle/>
          <a:p>
            <a:r>
              <a:rPr lang="en-SG" dirty="0"/>
              <a:t>Agents spread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8C535-D17D-3CBB-366F-EC8907800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668" y="2194560"/>
            <a:ext cx="3200400" cy="4024125"/>
          </a:xfrm>
        </p:spPr>
        <p:txBody>
          <a:bodyPr/>
          <a:lstStyle/>
          <a:p>
            <a:r>
              <a:rPr lang="en-US" dirty="0"/>
              <a:t>2 day, 25 agents</a:t>
            </a:r>
          </a:p>
          <a:p>
            <a:r>
              <a:rPr lang="en-US" dirty="0"/>
              <a:t>Sam runs for village mayor: +7 people hear of it</a:t>
            </a:r>
          </a:p>
          <a:p>
            <a:r>
              <a:rPr lang="en-US" dirty="0" err="1"/>
              <a:t>Vday</a:t>
            </a:r>
            <a:r>
              <a:rPr lang="en-US" dirty="0"/>
              <a:t> party: +12 people hear of it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C2EFEA-B956-5E36-8EE6-2E28514A0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136" y="1357530"/>
            <a:ext cx="8497291" cy="538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782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6DB9B-C2D3-7700-5967-6F57A60F8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8822"/>
            <a:ext cx="12191999" cy="1293028"/>
          </a:xfrm>
        </p:spPr>
        <p:txBody>
          <a:bodyPr>
            <a:normAutofit/>
          </a:bodyPr>
          <a:lstStyle/>
          <a:p>
            <a:r>
              <a:rPr lang="en-SG" dirty="0"/>
              <a:t>Agents learn to coordinate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8C535-D17D-3CBB-366F-EC8907800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689" y="2194560"/>
            <a:ext cx="5303520" cy="4024125"/>
          </a:xfrm>
        </p:spPr>
        <p:txBody>
          <a:bodyPr>
            <a:normAutofit/>
          </a:bodyPr>
          <a:lstStyle/>
          <a:p>
            <a:r>
              <a:rPr lang="en-SG" dirty="0"/>
              <a:t>5/12 invited agents show up to the party!</a:t>
            </a:r>
          </a:p>
          <a:p>
            <a:r>
              <a:rPr lang="en-SG" dirty="0"/>
              <a:t>“</a:t>
            </a:r>
            <a:r>
              <a:rPr lang="en-US" dirty="0"/>
              <a:t>the social behaviors of </a:t>
            </a:r>
            <a:r>
              <a:rPr lang="en-US" u="sng" dirty="0"/>
              <a:t>spreading the word</a:t>
            </a:r>
            <a:r>
              <a:rPr lang="en-US" dirty="0"/>
              <a:t>, </a:t>
            </a:r>
            <a:r>
              <a:rPr lang="en-US" u="sng" dirty="0"/>
              <a:t>decorating</a:t>
            </a:r>
            <a:r>
              <a:rPr lang="en-US" dirty="0"/>
              <a:t>, </a:t>
            </a:r>
            <a:r>
              <a:rPr lang="en-US" u="sng" dirty="0"/>
              <a:t>asking </a:t>
            </a:r>
            <a:r>
              <a:rPr lang="en-US" dirty="0"/>
              <a:t>each other out, </a:t>
            </a:r>
            <a:r>
              <a:rPr lang="en-US" u="sng" dirty="0"/>
              <a:t>arriving</a:t>
            </a:r>
            <a:r>
              <a:rPr lang="en-US" dirty="0"/>
              <a:t> at the party, and </a:t>
            </a:r>
            <a:r>
              <a:rPr lang="en-US" u="sng" dirty="0"/>
              <a:t>interacting </a:t>
            </a:r>
            <a:r>
              <a:rPr lang="en-US" dirty="0"/>
              <a:t>with each other at the party were initiated by the agent architecture.”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E4AF0A-BAB5-E498-9876-09F8881C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794" y="1755420"/>
            <a:ext cx="5712648" cy="498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81984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0</TotalTime>
  <Words>938</Words>
  <Application>Microsoft Office PowerPoint</Application>
  <PresentationFormat>Widescreen</PresentationFormat>
  <Paragraphs>114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Century Gothic</vt:lpstr>
      <vt:lpstr>Open Sans Medium</vt:lpstr>
      <vt:lpstr>Vapor Trail</vt:lpstr>
      <vt:lpstr>The Future of AI-Enhanced Games</vt:lpstr>
      <vt:lpstr>Outline</vt:lpstr>
      <vt:lpstr>Generative Agents: Interactive Simulacra of Human Behavior</vt:lpstr>
      <vt:lpstr>overview</vt:lpstr>
      <vt:lpstr>PowerPoint Presentation</vt:lpstr>
      <vt:lpstr>Example of daily life</vt:lpstr>
      <vt:lpstr>personalities more believable than humans!</vt:lpstr>
      <vt:lpstr>Agents spread info</vt:lpstr>
      <vt:lpstr>Agents learn to coordinate</vt:lpstr>
      <vt:lpstr>limitations</vt:lpstr>
      <vt:lpstr>Enhancing the game experience</vt:lpstr>
      <vt:lpstr>How does it work?</vt:lpstr>
      <vt:lpstr>Beyond direct calls to LLM</vt:lpstr>
      <vt:lpstr>PowerPoint Presentation</vt:lpstr>
      <vt:lpstr>Retrieving memories</vt:lpstr>
      <vt:lpstr>PowerPoint Presentation</vt:lpstr>
      <vt:lpstr>Reflecting</vt:lpstr>
      <vt:lpstr>PowerPoint Presentation</vt:lpstr>
      <vt:lpstr>Daily Planning</vt:lpstr>
      <vt:lpstr>Planning + Reacting</vt:lpstr>
      <vt:lpstr>Other Advancements in AI x Games</vt:lpstr>
      <vt:lpstr>Existing Knowledge + Build Skills for Bots</vt:lpstr>
      <vt:lpstr>Industry Interest?</vt:lpstr>
      <vt:lpstr>Industry Interest 2</vt:lpstr>
      <vt:lpstr>Enhancing the game experience 2</vt:lpstr>
      <vt:lpstr>Discussion</vt:lpstr>
      <vt:lpstr>Get Involved +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2023-12-14T09:40:58Z</dcterms:created>
  <dcterms:modified xsi:type="dcterms:W3CDTF">2023-12-14T09:41:40Z</dcterms:modified>
</cp:coreProperties>
</file>